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34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5672768-9564-44EC-B20C-1895EE389291}" type="datetimeFigureOut">
              <a:rPr lang="en-US" smtClean="0"/>
              <a:pPr/>
              <a:t>12/20/2013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58E68D3-B4C2-468A-A5F1-C63DF0A0E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La </a:t>
            </a:r>
            <a:r>
              <a:rPr lang="en-US" sz="5400" b="1" dirty="0" smtClean="0"/>
              <a:t>surveillance</a:t>
            </a:r>
            <a:r>
              <a:rPr lang="en-US" sz="6000" b="1" dirty="0" smtClean="0"/>
              <a:t> active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renforcement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Un </a:t>
            </a:r>
            <a:r>
              <a:rPr lang="en-US" sz="3200" b="1" dirty="0" err="1" smtClean="0"/>
              <a:t>taux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élevé</a:t>
            </a:r>
            <a:r>
              <a:rPr lang="en-US" sz="3200" b="1" dirty="0" smtClean="0"/>
              <a:t> de </a:t>
            </a:r>
            <a:r>
              <a:rPr lang="en-US" sz="3200" b="1" dirty="0" err="1" smtClean="0"/>
              <a:t>renforcements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positifs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augmente</a:t>
            </a:r>
            <a:r>
              <a:rPr lang="en-US" sz="3200" b="1" dirty="0" smtClean="0"/>
              <a:t> la </a:t>
            </a:r>
            <a:r>
              <a:rPr lang="en-US" sz="3200" b="1" dirty="0" err="1" smtClean="0"/>
              <a:t>probabilité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que</a:t>
            </a:r>
            <a:r>
              <a:rPr lang="en-US" sz="3200" b="1" dirty="0" smtClean="0"/>
              <a:t> les </a:t>
            </a:r>
            <a:r>
              <a:rPr lang="en-US" sz="3200" b="1" dirty="0" err="1" smtClean="0"/>
              <a:t>élèves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adoptent</a:t>
            </a:r>
            <a:r>
              <a:rPr lang="en-US" sz="3200" b="1" dirty="0" smtClean="0"/>
              <a:t> le </a:t>
            </a:r>
            <a:r>
              <a:rPr lang="en-US" sz="3200" b="1" dirty="0" err="1" smtClean="0"/>
              <a:t>comportement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positif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visé</a:t>
            </a:r>
            <a:r>
              <a:rPr lang="en-US" sz="3200" b="1" dirty="0" smtClean="0"/>
              <a:t>.</a:t>
            </a:r>
          </a:p>
          <a:p>
            <a:pPr lvl="1"/>
            <a:r>
              <a:rPr lang="en-US" sz="2900" b="1" dirty="0" smtClean="0">
                <a:solidFill>
                  <a:srgbClr val="FF0000"/>
                </a:solidFill>
              </a:rPr>
              <a:t>“</a:t>
            </a:r>
            <a:r>
              <a:rPr lang="en-US" sz="2900" b="1" dirty="0" err="1" smtClean="0">
                <a:solidFill>
                  <a:srgbClr val="FF0000"/>
                </a:solidFill>
              </a:rPr>
              <a:t>J’ai</a:t>
            </a:r>
            <a:r>
              <a:rPr lang="en-US" sz="2900" b="1" dirty="0" smtClean="0">
                <a:solidFill>
                  <a:srgbClr val="FF0000"/>
                </a:solidFill>
              </a:rPr>
              <a:t> vu </a:t>
            </a:r>
            <a:r>
              <a:rPr lang="en-US" sz="2900" b="1" dirty="0" err="1" smtClean="0">
                <a:solidFill>
                  <a:srgbClr val="FF0000"/>
                </a:solidFill>
              </a:rPr>
              <a:t>que</a:t>
            </a:r>
            <a:r>
              <a:rPr lang="en-US" sz="2900" b="1" dirty="0" smtClean="0">
                <a:solidFill>
                  <a:srgbClr val="FF0000"/>
                </a:solidFill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</a:rPr>
              <a:t>tu</a:t>
            </a:r>
            <a:r>
              <a:rPr lang="en-US" sz="2900" b="1" dirty="0" smtClean="0">
                <a:solidFill>
                  <a:srgbClr val="FF0000"/>
                </a:solidFill>
              </a:rPr>
              <a:t> as </a:t>
            </a:r>
            <a:r>
              <a:rPr lang="en-US" sz="2900" b="1" dirty="0" err="1" smtClean="0">
                <a:solidFill>
                  <a:srgbClr val="FF0000"/>
                </a:solidFill>
              </a:rPr>
              <a:t>aidé</a:t>
            </a:r>
            <a:r>
              <a:rPr lang="en-US" sz="2900" b="1" dirty="0" smtClean="0">
                <a:solidFill>
                  <a:srgbClr val="FF0000"/>
                </a:solidFill>
              </a:rPr>
              <a:t> ton </a:t>
            </a:r>
            <a:r>
              <a:rPr lang="en-US" sz="2900" b="1" dirty="0" err="1" smtClean="0">
                <a:solidFill>
                  <a:srgbClr val="FF0000"/>
                </a:solidFill>
              </a:rPr>
              <a:t>camarade</a:t>
            </a:r>
            <a:r>
              <a:rPr lang="en-US" sz="2900" b="1" dirty="0" smtClean="0">
                <a:solidFill>
                  <a:srgbClr val="FF0000"/>
                </a:solidFill>
              </a:rPr>
              <a:t> à </a:t>
            </a:r>
            <a:r>
              <a:rPr lang="en-US" sz="2900" b="1" dirty="0" err="1" smtClean="0">
                <a:solidFill>
                  <a:srgbClr val="FF0000"/>
                </a:solidFill>
              </a:rPr>
              <a:t>ramasser</a:t>
            </a:r>
            <a:r>
              <a:rPr lang="en-US" sz="2900" b="1" dirty="0" smtClean="0">
                <a:solidFill>
                  <a:srgbClr val="FF0000"/>
                </a:solidFill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</a:rPr>
              <a:t>ses</a:t>
            </a:r>
            <a:r>
              <a:rPr lang="en-US" sz="2900" b="1" dirty="0" smtClean="0">
                <a:solidFill>
                  <a:srgbClr val="FF0000"/>
                </a:solidFill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</a:rPr>
              <a:t>livres</a:t>
            </a:r>
            <a:r>
              <a:rPr lang="en-US" sz="2900" b="1" dirty="0" smtClean="0">
                <a:solidFill>
                  <a:srgbClr val="FF0000"/>
                </a:solidFill>
              </a:rPr>
              <a:t>, </a:t>
            </a:r>
            <a:r>
              <a:rPr lang="en-US" sz="2900" b="1" dirty="0" err="1" smtClean="0">
                <a:solidFill>
                  <a:srgbClr val="FF0000"/>
                </a:solidFill>
              </a:rPr>
              <a:t>tu</a:t>
            </a:r>
            <a:r>
              <a:rPr lang="en-US" sz="2900" b="1" dirty="0" smtClean="0">
                <a:solidFill>
                  <a:srgbClr val="FF0000"/>
                </a:solidFill>
              </a:rPr>
              <a:t> as fait </a:t>
            </a:r>
            <a:r>
              <a:rPr lang="en-US" sz="2900" b="1" dirty="0" err="1" smtClean="0">
                <a:solidFill>
                  <a:srgbClr val="FF0000"/>
                </a:solidFill>
              </a:rPr>
              <a:t>preuve</a:t>
            </a:r>
            <a:r>
              <a:rPr lang="en-US" sz="2900" b="1" dirty="0" smtClean="0">
                <a:solidFill>
                  <a:srgbClr val="FF0000"/>
                </a:solidFill>
              </a:rPr>
              <a:t> de </a:t>
            </a:r>
            <a:r>
              <a:rPr lang="en-US" sz="2900" b="1" dirty="0" err="1" smtClean="0">
                <a:solidFill>
                  <a:srgbClr val="FF0000"/>
                </a:solidFill>
              </a:rPr>
              <a:t>considération</a:t>
            </a:r>
            <a:r>
              <a:rPr lang="en-US" sz="2900" b="1" dirty="0" smtClean="0">
                <a:solidFill>
                  <a:srgbClr val="FF0000"/>
                </a:solidFill>
              </a:rPr>
              <a:t>.”</a:t>
            </a:r>
            <a:endParaRPr lang="en-US" sz="29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4514"/>
            <a:ext cx="7239000" cy="484632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Le </a:t>
            </a:r>
            <a:r>
              <a:rPr lang="en-US" sz="3200" b="1" dirty="0" err="1" smtClean="0"/>
              <a:t>commentaire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doit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décrire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clairement</a:t>
            </a:r>
            <a:r>
              <a:rPr lang="en-US" sz="3200" b="1" dirty="0" smtClean="0"/>
              <a:t> le </a:t>
            </a:r>
            <a:r>
              <a:rPr lang="en-US" sz="3200" b="1" dirty="0" err="1" smtClean="0"/>
              <a:t>comportement</a:t>
            </a:r>
            <a:r>
              <a:rPr lang="en-US" sz="3200" b="1" dirty="0" smtClean="0"/>
              <a:t> qui </a:t>
            </a:r>
            <a:r>
              <a:rPr lang="en-US" sz="3200" b="1" dirty="0" err="1" smtClean="0"/>
              <a:t>est</a:t>
            </a:r>
            <a:r>
              <a:rPr lang="en-US" sz="3200" b="1" dirty="0" smtClean="0"/>
              <a:t> à </a:t>
            </a:r>
            <a:r>
              <a:rPr lang="en-US" sz="3200" b="1" dirty="0" err="1" smtClean="0"/>
              <a:t>renforcer</a:t>
            </a:r>
            <a:endParaRPr lang="en-US" sz="3200" b="1" dirty="0" smtClean="0"/>
          </a:p>
          <a:p>
            <a:r>
              <a:rPr lang="en-US" sz="3200" b="1" dirty="0" smtClean="0"/>
              <a:t>Il </a:t>
            </a:r>
            <a:r>
              <a:rPr lang="en-US" sz="3200" b="1" dirty="0" err="1" smtClean="0"/>
              <a:t>doit</a:t>
            </a:r>
            <a:r>
              <a:rPr lang="en-US" sz="3200" b="1" dirty="0" smtClean="0"/>
              <a:t> </a:t>
            </a:r>
            <a:r>
              <a:rPr lang="en-US" sz="3200" b="1" dirty="0" err="1" smtClean="0">
                <a:latin typeface="Corbel"/>
              </a:rPr>
              <a:t>ê</a:t>
            </a:r>
            <a:r>
              <a:rPr lang="en-US" sz="3200" b="1" dirty="0" err="1" smtClean="0"/>
              <a:t>tre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immédiat</a:t>
            </a:r>
            <a:r>
              <a:rPr lang="en-US" sz="3200" b="1" dirty="0" smtClean="0"/>
              <a:t> et </a:t>
            </a:r>
            <a:r>
              <a:rPr lang="en-US" sz="3200" b="1" dirty="0" err="1" smtClean="0"/>
              <a:t>uniforme</a:t>
            </a:r>
            <a:endParaRPr lang="en-US" sz="3200" b="1" dirty="0" smtClean="0"/>
          </a:p>
          <a:p>
            <a:r>
              <a:rPr lang="en-US" sz="3200" b="1" dirty="0" smtClean="0"/>
              <a:t>Il </a:t>
            </a:r>
            <a:r>
              <a:rPr lang="en-US" sz="3200" b="1" dirty="0" err="1" smtClean="0"/>
              <a:t>doit</a:t>
            </a:r>
            <a:r>
              <a:rPr lang="en-US" sz="3200" b="1" dirty="0" smtClean="0"/>
              <a:t> respecter la </a:t>
            </a:r>
            <a:r>
              <a:rPr lang="en-US" sz="3200" b="1" dirty="0" err="1" smtClean="0"/>
              <a:t>règle</a:t>
            </a:r>
            <a:r>
              <a:rPr lang="en-US" sz="3200" b="1" dirty="0" smtClean="0"/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4 / 1</a:t>
            </a:r>
          </a:p>
          <a:p>
            <a:pPr lvl="2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4 </a:t>
            </a:r>
            <a:r>
              <a:rPr lang="en-US" sz="3200" b="1" dirty="0" err="1" smtClean="0">
                <a:solidFill>
                  <a:srgbClr val="FF0000"/>
                </a:solidFill>
              </a:rPr>
              <a:t>renforcements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positifs</a:t>
            </a:r>
            <a:r>
              <a:rPr lang="en-US" sz="3200" b="1" dirty="0" smtClean="0">
                <a:solidFill>
                  <a:srgbClr val="FF0000"/>
                </a:solidFill>
              </a:rPr>
              <a:t> pour un </a:t>
            </a:r>
            <a:r>
              <a:rPr lang="en-US" sz="3200" b="1" dirty="0" err="1" smtClean="0">
                <a:solidFill>
                  <a:srgbClr val="FF0000"/>
                </a:solidFill>
              </a:rPr>
              <a:t>renforcement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négatif</a:t>
            </a: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L’ education des </a:t>
            </a:r>
            <a:r>
              <a:rPr lang="en-US" dirty="0" err="1" smtClean="0"/>
              <a:t>habiletes</a:t>
            </a:r>
            <a:r>
              <a:rPr lang="en-US" dirty="0" smtClean="0"/>
              <a:t> </a:t>
            </a:r>
            <a:r>
              <a:rPr lang="en-US" dirty="0" err="1" smtClean="0"/>
              <a:t>sociales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b="1" dirty="0" smtClean="0"/>
              <a:t>La surveillance procure </a:t>
            </a:r>
            <a:r>
              <a:rPr lang="en-US" sz="3200" b="1" dirty="0" err="1" smtClean="0"/>
              <a:t>l’occasion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d’enseigner</a:t>
            </a:r>
            <a:r>
              <a:rPr lang="en-US" sz="3200" b="1" dirty="0" smtClean="0"/>
              <a:t> des </a:t>
            </a:r>
            <a:r>
              <a:rPr lang="en-US" sz="3200" b="1" dirty="0" err="1" smtClean="0"/>
              <a:t>comportements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positifs</a:t>
            </a:r>
            <a:endParaRPr lang="en-US" sz="3200" b="1" dirty="0" smtClean="0"/>
          </a:p>
          <a:p>
            <a:r>
              <a:rPr lang="en-US" sz="3200" b="1" dirty="0" err="1" smtClean="0"/>
              <a:t>Réagir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immédiatement</a:t>
            </a:r>
            <a:r>
              <a:rPr lang="en-US" sz="3200" b="1" dirty="0" smtClean="0"/>
              <a:t> à un </a:t>
            </a:r>
            <a:r>
              <a:rPr lang="en-US" sz="3200" b="1" dirty="0" err="1" smtClean="0"/>
              <a:t>comportement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inadéquat</a:t>
            </a:r>
            <a:r>
              <a:rPr lang="en-US" sz="3200" b="1" dirty="0" smtClean="0"/>
              <a:t> en </a:t>
            </a:r>
            <a:r>
              <a:rPr lang="en-US" sz="3200" b="1" dirty="0" err="1" smtClean="0"/>
              <a:t>procédant</a:t>
            </a:r>
            <a:r>
              <a:rPr lang="en-US" sz="3200" b="1" dirty="0" smtClean="0"/>
              <a:t> à un </a:t>
            </a:r>
            <a:r>
              <a:rPr lang="en-US" sz="3200" b="1" dirty="0" err="1" smtClean="0"/>
              <a:t>enseignement</a:t>
            </a:r>
            <a:r>
              <a:rPr lang="en-US" sz="3200" b="1" dirty="0" smtClean="0"/>
              <a:t> par </a:t>
            </a:r>
            <a:r>
              <a:rPr lang="en-US" sz="3200" b="1" dirty="0" err="1" smtClean="0"/>
              <a:t>étape</a:t>
            </a:r>
            <a:r>
              <a:rPr lang="en-US" sz="3200" b="1" dirty="0" smtClean="0"/>
              <a:t>:</a:t>
            </a:r>
          </a:p>
          <a:p>
            <a:pPr lvl="1"/>
            <a:r>
              <a:rPr lang="en-US" dirty="0" err="1" smtClean="0"/>
              <a:t>Attirer</a:t>
            </a:r>
            <a:r>
              <a:rPr lang="en-US" dirty="0" smtClean="0"/>
              <a:t> </a:t>
            </a:r>
            <a:r>
              <a:rPr lang="en-US" dirty="0" err="1" smtClean="0"/>
              <a:t>l’attention</a:t>
            </a:r>
            <a:r>
              <a:rPr lang="en-US" dirty="0" smtClean="0"/>
              <a:t> de </a:t>
            </a:r>
            <a:r>
              <a:rPr lang="en-US" dirty="0" err="1" smtClean="0"/>
              <a:t>l’élève</a:t>
            </a:r>
            <a:r>
              <a:rPr lang="en-US" dirty="0" smtClean="0"/>
              <a:t> de </a:t>
            </a:r>
            <a:r>
              <a:rPr lang="en-US" dirty="0" err="1" smtClean="0"/>
              <a:t>fa</a:t>
            </a:r>
            <a:r>
              <a:rPr lang="en-US" dirty="0" err="1" smtClean="0">
                <a:latin typeface="Corbel"/>
              </a:rPr>
              <a:t>ç</a:t>
            </a:r>
            <a:r>
              <a:rPr lang="en-US" dirty="0" err="1" smtClean="0"/>
              <a:t>on</a:t>
            </a:r>
            <a:r>
              <a:rPr lang="en-US" dirty="0" smtClean="0"/>
              <a:t> discrete</a:t>
            </a:r>
          </a:p>
          <a:p>
            <a:pPr lvl="1"/>
            <a:r>
              <a:rPr lang="en-US" dirty="0" err="1" smtClean="0"/>
              <a:t>Préciser</a:t>
            </a:r>
            <a:r>
              <a:rPr lang="en-US" dirty="0" smtClean="0"/>
              <a:t> à </a:t>
            </a:r>
            <a:r>
              <a:rPr lang="en-US" dirty="0" err="1" smtClean="0"/>
              <a:t>l’élève</a:t>
            </a:r>
            <a:r>
              <a:rPr lang="en-US" dirty="0" smtClean="0"/>
              <a:t> </a:t>
            </a:r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le </a:t>
            </a:r>
            <a:r>
              <a:rPr lang="en-US" dirty="0" err="1" smtClean="0"/>
              <a:t>comportement</a:t>
            </a:r>
            <a:r>
              <a:rPr lang="en-US" dirty="0" smtClean="0"/>
              <a:t> </a:t>
            </a:r>
            <a:r>
              <a:rPr lang="en-US" dirty="0" err="1" smtClean="0"/>
              <a:t>attendu</a:t>
            </a:r>
            <a:endParaRPr lang="en-US" dirty="0" smtClean="0"/>
          </a:p>
          <a:p>
            <a:pPr lvl="1"/>
            <a:r>
              <a:rPr lang="en-US" dirty="0" smtClean="0"/>
              <a:t>Faire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démonstration</a:t>
            </a:r>
            <a:r>
              <a:rPr lang="en-US" dirty="0" smtClean="0"/>
              <a:t> du </a:t>
            </a:r>
            <a:r>
              <a:rPr lang="en-US" dirty="0" err="1" smtClean="0"/>
              <a:t>comportement</a:t>
            </a:r>
            <a:r>
              <a:rPr lang="en-US" dirty="0" smtClean="0"/>
              <a:t> </a:t>
            </a:r>
            <a:r>
              <a:rPr lang="en-US" dirty="0" err="1" smtClean="0"/>
              <a:t>attendu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/>
            <a:r>
              <a:rPr lang="en-US" dirty="0" smtClean="0"/>
              <a:t>Demander à </a:t>
            </a:r>
            <a:r>
              <a:rPr lang="en-US" dirty="0" err="1" smtClean="0"/>
              <a:t>l’élève</a:t>
            </a:r>
            <a:r>
              <a:rPr lang="en-US" dirty="0" smtClean="0"/>
              <a:t> de </a:t>
            </a:r>
            <a:r>
              <a:rPr lang="en-US" dirty="0" err="1" smtClean="0"/>
              <a:t>reproduire</a:t>
            </a:r>
            <a:r>
              <a:rPr lang="en-US" dirty="0" smtClean="0"/>
              <a:t> le </a:t>
            </a:r>
            <a:r>
              <a:rPr lang="en-US" dirty="0" err="1" smtClean="0"/>
              <a:t>comportement</a:t>
            </a:r>
            <a:r>
              <a:rPr lang="en-US" dirty="0" smtClean="0"/>
              <a:t> </a:t>
            </a:r>
            <a:r>
              <a:rPr lang="en-US" dirty="0" err="1" smtClean="0"/>
              <a:t>montré</a:t>
            </a:r>
            <a:endParaRPr lang="en-US" dirty="0" smtClean="0"/>
          </a:p>
          <a:p>
            <a:pPr lvl="1"/>
            <a:r>
              <a:rPr lang="en-US" dirty="0" err="1" smtClean="0"/>
              <a:t>Féliciter</a:t>
            </a:r>
            <a:r>
              <a:rPr lang="en-US" dirty="0" smtClean="0"/>
              <a:t> </a:t>
            </a:r>
            <a:r>
              <a:rPr lang="en-US" dirty="0" err="1" smtClean="0"/>
              <a:t>l’élève</a:t>
            </a:r>
            <a:r>
              <a:rPr lang="en-US" dirty="0" smtClean="0"/>
              <a:t> pour </a:t>
            </a:r>
            <a:r>
              <a:rPr lang="en-US" dirty="0" err="1" smtClean="0"/>
              <a:t>avoir</a:t>
            </a:r>
            <a:r>
              <a:rPr lang="en-US" dirty="0" smtClean="0"/>
              <a:t> </a:t>
            </a:r>
            <a:r>
              <a:rPr lang="en-US" dirty="0" err="1" smtClean="0"/>
              <a:t>montré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a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appris</a:t>
            </a:r>
            <a:r>
              <a:rPr lang="en-US" dirty="0" smtClean="0"/>
              <a:t> le </a:t>
            </a:r>
            <a:r>
              <a:rPr lang="en-US" dirty="0" err="1" smtClean="0"/>
              <a:t>comportement</a:t>
            </a:r>
            <a:r>
              <a:rPr lang="en-US" dirty="0" smtClean="0"/>
              <a:t> </a:t>
            </a:r>
            <a:r>
              <a:rPr lang="en-US" dirty="0" err="1" smtClean="0"/>
              <a:t>enseigné</a:t>
            </a:r>
            <a:endParaRPr lang="en-US" dirty="0" smtClean="0"/>
          </a:p>
          <a:p>
            <a:pPr lvl="1"/>
            <a:r>
              <a:rPr lang="en-US" dirty="0" err="1" smtClean="0"/>
              <a:t>Evaluer</a:t>
            </a:r>
            <a:r>
              <a:rPr lang="en-US" dirty="0" smtClean="0"/>
              <a:t> la </a:t>
            </a:r>
            <a:r>
              <a:rPr lang="en-US" dirty="0" err="1" smtClean="0"/>
              <a:t>ma</a:t>
            </a:r>
            <a:r>
              <a:rPr lang="en-US" dirty="0" err="1" smtClean="0">
                <a:latin typeface="Corbel"/>
              </a:rPr>
              <a:t>î</a:t>
            </a:r>
            <a:r>
              <a:rPr lang="en-US" dirty="0" err="1" smtClean="0"/>
              <a:t>trise</a:t>
            </a:r>
            <a:r>
              <a:rPr lang="en-US" dirty="0" smtClean="0"/>
              <a:t> de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comportement</a:t>
            </a:r>
            <a:r>
              <a:rPr lang="en-US" dirty="0" smtClean="0"/>
              <a:t> par </a:t>
            </a:r>
            <a:r>
              <a:rPr lang="en-US" sz="2800" b="1" dirty="0" smtClean="0"/>
              <a:t>observation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3732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L’application</a:t>
            </a:r>
            <a:r>
              <a:rPr lang="en-US" dirty="0" smtClean="0"/>
              <a:t> immediate des consequences des </a:t>
            </a:r>
            <a:r>
              <a:rPr lang="en-US" dirty="0" err="1" smtClean="0"/>
              <a:t>comportements</a:t>
            </a:r>
            <a:r>
              <a:rPr lang="en-US" dirty="0" smtClean="0"/>
              <a:t> </a:t>
            </a:r>
            <a:r>
              <a:rPr lang="en-US" dirty="0" err="1" smtClean="0"/>
              <a:t>negatifs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3200" b="1" dirty="0" smtClean="0"/>
          </a:p>
          <a:p>
            <a:r>
              <a:rPr lang="en-US" sz="3200" b="1" dirty="0" err="1" smtClean="0"/>
              <a:t>Prendre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l’élève</a:t>
            </a:r>
            <a:r>
              <a:rPr lang="en-US" sz="3200" b="1" dirty="0" smtClean="0"/>
              <a:t> à part, </a:t>
            </a:r>
            <a:r>
              <a:rPr lang="en-US" sz="3200" b="1" dirty="0" err="1" smtClean="0"/>
              <a:t>éviter</a:t>
            </a:r>
            <a:r>
              <a:rPr lang="en-US" sz="3200" b="1" dirty="0" smtClean="0"/>
              <a:t> de </a:t>
            </a:r>
            <a:r>
              <a:rPr lang="en-US" sz="3200" b="1" dirty="0" err="1" smtClean="0"/>
              <a:t>réprimandre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d’embarrasser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devant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ses</a:t>
            </a:r>
            <a:r>
              <a:rPr lang="en-US" sz="3200" b="1" dirty="0" smtClean="0"/>
              <a:t> pairs</a:t>
            </a:r>
          </a:p>
          <a:p>
            <a:r>
              <a:rPr lang="en-US" sz="3200" b="1" dirty="0" err="1" smtClean="0"/>
              <a:t>Décrire</a:t>
            </a:r>
            <a:r>
              <a:rPr lang="en-US" sz="3200" b="1" dirty="0" smtClean="0"/>
              <a:t> le </a:t>
            </a:r>
            <a:r>
              <a:rPr lang="en-US" sz="3200" b="1" dirty="0" err="1" smtClean="0"/>
              <a:t>comportement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problématique</a:t>
            </a:r>
            <a:r>
              <a:rPr lang="en-US" sz="3200" b="1" dirty="0" smtClean="0"/>
              <a:t> de </a:t>
            </a:r>
            <a:r>
              <a:rPr lang="en-US" sz="3200" b="1" dirty="0" err="1" smtClean="0"/>
              <a:t>fa</a:t>
            </a:r>
            <a:r>
              <a:rPr lang="en-US" sz="3200" b="1" dirty="0" err="1" smtClean="0">
                <a:latin typeface="Corbel"/>
              </a:rPr>
              <a:t>ç</a:t>
            </a:r>
            <a:r>
              <a:rPr lang="en-US" sz="3200" b="1" dirty="0" err="1" smtClean="0"/>
              <a:t>on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calme</a:t>
            </a:r>
            <a:r>
              <a:rPr lang="en-US" sz="3200" b="1" dirty="0" smtClean="0"/>
              <a:t> et </a:t>
            </a:r>
            <a:r>
              <a:rPr lang="en-US" sz="3200" b="1" dirty="0" err="1" smtClean="0"/>
              <a:t>professionnelle</a:t>
            </a: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/>
          <a:lstStyle/>
          <a:p>
            <a:pPr>
              <a:buNone/>
            </a:pPr>
            <a:endParaRPr lang="en-US" sz="2800" b="1" dirty="0" smtClean="0"/>
          </a:p>
          <a:p>
            <a:r>
              <a:rPr lang="en-US" sz="3200" b="1" dirty="0" smtClean="0"/>
              <a:t>Demander à </a:t>
            </a:r>
            <a:r>
              <a:rPr lang="en-US" sz="3200" b="1" dirty="0" err="1" smtClean="0"/>
              <a:t>l’élève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d’indiquer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quel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serait</a:t>
            </a:r>
            <a:r>
              <a:rPr lang="en-US" sz="3200" b="1" dirty="0" smtClean="0"/>
              <a:t> le </a:t>
            </a:r>
            <a:r>
              <a:rPr lang="en-US" sz="3200" b="1" dirty="0" err="1" smtClean="0"/>
              <a:t>comportement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approporié</a:t>
            </a:r>
            <a:endParaRPr lang="en-US" sz="3200" b="1" dirty="0" smtClean="0"/>
          </a:p>
          <a:p>
            <a:r>
              <a:rPr lang="en-US" sz="3200" b="1" dirty="0" smtClean="0"/>
              <a:t>Si possible </a:t>
            </a:r>
            <a:r>
              <a:rPr lang="en-US" sz="3200" b="1" dirty="0" err="1" smtClean="0"/>
              <a:t>donner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lui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l’occasion</a:t>
            </a:r>
            <a:r>
              <a:rPr lang="en-US" sz="3200" b="1" dirty="0" smtClean="0"/>
              <a:t> de le </a:t>
            </a:r>
            <a:r>
              <a:rPr lang="en-US" sz="3200" b="1" dirty="0" err="1" smtClean="0"/>
              <a:t>démontrer</a:t>
            </a:r>
            <a:endParaRPr lang="en-US" sz="3200" b="1" dirty="0" smtClean="0"/>
          </a:p>
          <a:p>
            <a:r>
              <a:rPr lang="en-US" sz="3200" b="1" dirty="0" err="1" smtClean="0"/>
              <a:t>Rappeler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lui</a:t>
            </a:r>
            <a:r>
              <a:rPr lang="en-US" sz="3200" b="1" dirty="0" smtClean="0"/>
              <a:t> les </a:t>
            </a:r>
            <a:r>
              <a:rPr lang="en-US" sz="3200" b="1" dirty="0" err="1" smtClean="0"/>
              <a:t>conséquences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réglementaires</a:t>
            </a:r>
            <a:r>
              <a:rPr lang="en-US" sz="3200" b="1" dirty="0" smtClean="0"/>
              <a:t> et les </a:t>
            </a:r>
            <a:r>
              <a:rPr lang="en-US" sz="3200" b="1" dirty="0" err="1" smtClean="0"/>
              <a:t>mettre</a:t>
            </a:r>
            <a:r>
              <a:rPr lang="en-US" sz="3200" b="1" dirty="0" smtClean="0"/>
              <a:t> en </a:t>
            </a:r>
            <a:r>
              <a:rPr lang="en-US" sz="3200" b="1" dirty="0" err="1" smtClean="0"/>
              <a:t>pratique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immédiatement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dès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que</a:t>
            </a:r>
            <a:r>
              <a:rPr lang="en-US" sz="3200" b="1" dirty="0" smtClean="0"/>
              <a:t> possible. 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surveillance active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Favorise</a:t>
            </a:r>
            <a:r>
              <a:rPr lang="en-US" dirty="0" smtClean="0"/>
              <a:t> un </a:t>
            </a:r>
            <a:r>
              <a:rPr lang="en-US" dirty="0" err="1" smtClean="0"/>
              <a:t>climat</a:t>
            </a:r>
            <a:r>
              <a:rPr lang="en-US" dirty="0" smtClean="0"/>
              <a:t> de </a:t>
            </a:r>
            <a:r>
              <a:rPr lang="en-US" dirty="0" err="1" smtClean="0"/>
              <a:t>sécurité</a:t>
            </a:r>
            <a:endParaRPr lang="en-US" dirty="0" smtClean="0"/>
          </a:p>
          <a:p>
            <a:r>
              <a:rPr lang="en-US" dirty="0" err="1" smtClean="0"/>
              <a:t>Favorise</a:t>
            </a:r>
            <a:r>
              <a:rPr lang="en-US" dirty="0" smtClean="0"/>
              <a:t> la </a:t>
            </a:r>
            <a:r>
              <a:rPr lang="en-US" dirty="0" err="1" smtClean="0"/>
              <a:t>réussite</a:t>
            </a:r>
            <a:r>
              <a:rPr lang="en-US" dirty="0" smtClean="0"/>
              <a:t> </a:t>
            </a:r>
            <a:r>
              <a:rPr lang="en-US" dirty="0" err="1" smtClean="0"/>
              <a:t>scolaire</a:t>
            </a:r>
            <a:endParaRPr lang="en-US" dirty="0" smtClean="0"/>
          </a:p>
          <a:p>
            <a:r>
              <a:rPr lang="en-US" dirty="0" err="1" smtClean="0"/>
              <a:t>Apprendre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un milieu </a:t>
            </a:r>
            <a:r>
              <a:rPr lang="en-US" dirty="0" err="1" smtClean="0"/>
              <a:t>sécuritaire</a:t>
            </a:r>
            <a:r>
              <a:rPr lang="en-US" dirty="0" smtClean="0"/>
              <a:t> </a:t>
            </a:r>
            <a:r>
              <a:rPr lang="en-US" dirty="0" err="1" smtClean="0"/>
              <a:t>c’est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sentir</a:t>
            </a:r>
            <a:r>
              <a:rPr lang="en-US" dirty="0" smtClean="0"/>
              <a:t> en </a:t>
            </a:r>
            <a:r>
              <a:rPr lang="en-US" dirty="0" err="1" smtClean="0"/>
              <a:t>sécurité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tous</a:t>
            </a:r>
            <a:r>
              <a:rPr lang="en-US" dirty="0" smtClean="0"/>
              <a:t> les coins de </a:t>
            </a:r>
            <a:r>
              <a:rPr lang="en-US" dirty="0" err="1" smtClean="0"/>
              <a:t>l’école</a:t>
            </a:r>
            <a:endParaRPr lang="en-US" dirty="0" smtClean="0"/>
          </a:p>
          <a:p>
            <a:pPr lvl="1"/>
            <a:r>
              <a:rPr lang="en-US" dirty="0" err="1" smtClean="0"/>
              <a:t>Pouvoir</a:t>
            </a:r>
            <a:r>
              <a:rPr lang="en-US" dirty="0" smtClean="0"/>
              <a:t> se </a:t>
            </a:r>
            <a:r>
              <a:rPr lang="en-US" dirty="0" err="1" smtClean="0"/>
              <a:t>concentrer</a:t>
            </a:r>
            <a:endParaRPr lang="en-US" dirty="0" smtClean="0"/>
          </a:p>
          <a:p>
            <a:pPr lvl="1"/>
            <a:r>
              <a:rPr lang="en-US" dirty="0" smtClean="0"/>
              <a:t>Vivre les </a:t>
            </a:r>
            <a:r>
              <a:rPr lang="en-US" dirty="0" err="1" smtClean="0"/>
              <a:t>valeurs</a:t>
            </a:r>
            <a:r>
              <a:rPr lang="en-US" dirty="0" smtClean="0"/>
              <a:t> de respect</a:t>
            </a:r>
          </a:p>
          <a:p>
            <a:pPr lvl="1"/>
            <a:r>
              <a:rPr lang="en-US" dirty="0" err="1" smtClean="0"/>
              <a:t>Venir</a:t>
            </a:r>
            <a:r>
              <a:rPr lang="en-US" dirty="0" smtClean="0"/>
              <a:t> à </a:t>
            </a:r>
            <a:r>
              <a:rPr lang="en-US" dirty="0" err="1" smtClean="0"/>
              <a:t>l’école</a:t>
            </a:r>
            <a:r>
              <a:rPr lang="en-US" dirty="0" smtClean="0"/>
              <a:t> sans </a:t>
            </a:r>
            <a:r>
              <a:rPr lang="en-US" dirty="0" err="1" smtClean="0"/>
              <a:t>crainte</a:t>
            </a:r>
            <a:r>
              <a:rPr lang="en-US" dirty="0" smtClean="0"/>
              <a:t> d'être </a:t>
            </a:r>
            <a:r>
              <a:rPr lang="en-US" dirty="0" err="1" smtClean="0"/>
              <a:t>intimidé</a:t>
            </a:r>
            <a:endParaRPr lang="en-US" dirty="0" smtClean="0"/>
          </a:p>
          <a:p>
            <a:pPr lvl="1"/>
            <a:r>
              <a:rPr lang="en-US" dirty="0" err="1" smtClean="0"/>
              <a:t>Pouvoir</a:t>
            </a:r>
            <a:r>
              <a:rPr lang="en-US" dirty="0" smtClean="0"/>
              <a:t> porter </a:t>
            </a:r>
            <a:r>
              <a:rPr lang="en-US" dirty="0" err="1" smtClean="0"/>
              <a:t>plainte</a:t>
            </a:r>
            <a:r>
              <a:rPr lang="en-US" dirty="0" smtClean="0"/>
              <a:t> sans </a:t>
            </a:r>
            <a:r>
              <a:rPr lang="en-US" dirty="0" err="1" smtClean="0"/>
              <a:t>crainte</a:t>
            </a:r>
            <a:r>
              <a:rPr lang="en-US" dirty="0" smtClean="0"/>
              <a:t> de </a:t>
            </a:r>
            <a:r>
              <a:rPr lang="en-US" dirty="0" err="1" smtClean="0"/>
              <a:t>représailles</a:t>
            </a:r>
            <a:endParaRPr lang="en-US" dirty="0" smtClean="0"/>
          </a:p>
          <a:p>
            <a:pPr lvl="1"/>
            <a:r>
              <a:rPr lang="en-US" dirty="0" smtClean="0"/>
              <a:t>Savoir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toute</a:t>
            </a:r>
            <a:r>
              <a:rPr lang="en-US" dirty="0" smtClean="0"/>
              <a:t> </a:t>
            </a:r>
            <a:r>
              <a:rPr lang="en-US" dirty="0" err="1" smtClean="0"/>
              <a:t>plainte</a:t>
            </a:r>
            <a:r>
              <a:rPr lang="en-US" dirty="0" smtClean="0"/>
              <a:t> aura un </a:t>
            </a:r>
            <a:r>
              <a:rPr lang="en-US" dirty="0" err="1" smtClean="0"/>
              <a:t>suivi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Une</a:t>
            </a:r>
            <a:r>
              <a:rPr lang="en-US" dirty="0" smtClean="0"/>
              <a:t> surveillance active NECESSITE: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 smtClean="0"/>
              <a:t>Un </a:t>
            </a:r>
            <a:r>
              <a:rPr lang="en-US" sz="3200" b="1" dirty="0" err="1" smtClean="0"/>
              <a:t>déplacement</a:t>
            </a:r>
            <a:r>
              <a:rPr lang="en-US" sz="3200" b="1" dirty="0" smtClean="0"/>
              <a:t> constant</a:t>
            </a:r>
          </a:p>
          <a:p>
            <a:r>
              <a:rPr lang="en-US" sz="3200" b="1" dirty="0" smtClean="0"/>
              <a:t>Un regard de “</a:t>
            </a:r>
            <a:r>
              <a:rPr lang="en-US" sz="3200" b="1" dirty="0" err="1" smtClean="0"/>
              <a:t>balai</a:t>
            </a:r>
            <a:r>
              <a:rPr lang="en-US" sz="3200" b="1" dirty="0" smtClean="0"/>
              <a:t>”</a:t>
            </a:r>
          </a:p>
          <a:p>
            <a:r>
              <a:rPr lang="en-US" sz="3200" b="1" dirty="0" smtClean="0"/>
              <a:t>Un contact </a:t>
            </a:r>
            <a:r>
              <a:rPr lang="en-US" sz="3200" b="1" dirty="0" err="1" smtClean="0"/>
              <a:t>positif</a:t>
            </a:r>
            <a:endParaRPr lang="en-US" sz="3200" b="1" dirty="0" smtClean="0"/>
          </a:p>
          <a:p>
            <a:r>
              <a:rPr lang="en-US" sz="3200" b="1" dirty="0" smtClean="0"/>
              <a:t>Un </a:t>
            </a:r>
            <a:r>
              <a:rPr lang="en-US" sz="3200" b="1" dirty="0" err="1" smtClean="0"/>
              <a:t>renforcement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positif</a:t>
            </a:r>
            <a:endParaRPr lang="en-US" sz="3200" b="1" dirty="0" smtClean="0"/>
          </a:p>
          <a:p>
            <a:r>
              <a:rPr lang="en-US" sz="3200" b="1" dirty="0" err="1" smtClean="0"/>
              <a:t>Une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éducation</a:t>
            </a:r>
            <a:r>
              <a:rPr lang="en-US" sz="3200" b="1" dirty="0" smtClean="0"/>
              <a:t> des </a:t>
            </a:r>
            <a:r>
              <a:rPr lang="en-US" sz="3200" b="1" dirty="0" err="1" smtClean="0"/>
              <a:t>habiletés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sociales</a:t>
            </a:r>
            <a:endParaRPr lang="en-US" sz="3200" b="1" dirty="0" smtClean="0"/>
          </a:p>
          <a:p>
            <a:r>
              <a:rPr lang="en-US" sz="3200" b="1" dirty="0" err="1" smtClean="0"/>
              <a:t>Une</a:t>
            </a:r>
            <a:r>
              <a:rPr lang="en-US" sz="3200" b="1" dirty="0" smtClean="0"/>
              <a:t> application </a:t>
            </a:r>
            <a:r>
              <a:rPr lang="en-US" sz="3200" b="1" dirty="0" err="1" smtClean="0"/>
              <a:t>immédiate</a:t>
            </a:r>
            <a:r>
              <a:rPr lang="en-US" sz="3200" b="1" dirty="0" smtClean="0"/>
              <a:t> des </a:t>
            </a:r>
            <a:r>
              <a:rPr lang="en-US" sz="3200" b="1" dirty="0" err="1" smtClean="0"/>
              <a:t>conséquences</a:t>
            </a:r>
            <a:r>
              <a:rPr lang="en-US" sz="3200" b="1" dirty="0" smtClean="0"/>
              <a:t> du </a:t>
            </a:r>
            <a:r>
              <a:rPr lang="en-US" sz="3200" b="1" dirty="0" err="1" smtClean="0"/>
              <a:t>comportement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négatif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 </a:t>
            </a:r>
            <a:r>
              <a:rPr lang="en-US" dirty="0" err="1" smtClean="0"/>
              <a:t>déplacement</a:t>
            </a:r>
            <a:r>
              <a:rPr lang="en-US" dirty="0" smtClean="0"/>
              <a:t>  constant: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Rester</a:t>
            </a:r>
            <a:r>
              <a:rPr lang="en-US" sz="3200" b="1" dirty="0" smtClean="0"/>
              <a:t> en </a:t>
            </a:r>
            <a:r>
              <a:rPr lang="en-US" sz="3200" b="1" dirty="0" err="1" smtClean="0"/>
              <a:t>mouvement</a:t>
            </a:r>
            <a:r>
              <a:rPr lang="en-US" sz="3200" b="1" dirty="0" smtClean="0"/>
              <a:t>:</a:t>
            </a:r>
          </a:p>
          <a:p>
            <a:pPr>
              <a:buNone/>
            </a:pPr>
            <a:r>
              <a:rPr lang="en-US" sz="3200" b="1" dirty="0" smtClean="0"/>
              <a:t> </a:t>
            </a:r>
          </a:p>
          <a:p>
            <a:pPr lvl="1"/>
            <a:r>
              <a:rPr lang="en-US" sz="2900" b="1" dirty="0" err="1" smtClean="0"/>
              <a:t>Permet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d’avoir</a:t>
            </a:r>
            <a:r>
              <a:rPr lang="en-US" sz="2900" b="1" dirty="0" smtClean="0"/>
              <a:t> des contacts avec un plus grand </a:t>
            </a:r>
            <a:r>
              <a:rPr lang="en-US" sz="2900" b="1" dirty="0" err="1" smtClean="0"/>
              <a:t>nombre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d’élèves</a:t>
            </a:r>
            <a:endParaRPr lang="en-US" sz="2900" b="1" dirty="0" smtClean="0"/>
          </a:p>
          <a:p>
            <a:pPr lvl="1"/>
            <a:r>
              <a:rPr lang="en-US" sz="2900" b="1" dirty="0" smtClean="0"/>
              <a:t>Les aide à </a:t>
            </a:r>
            <a:r>
              <a:rPr lang="en-US" sz="2900" b="1" dirty="0" err="1" smtClean="0"/>
              <a:t>ma</a:t>
            </a:r>
            <a:r>
              <a:rPr lang="en-US" sz="2900" b="1" dirty="0" err="1" smtClean="0">
                <a:latin typeface="Corbel"/>
              </a:rPr>
              <a:t>î</a:t>
            </a:r>
            <a:r>
              <a:rPr lang="en-US" sz="2900" b="1" dirty="0" err="1" smtClean="0"/>
              <a:t>triser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leurs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comportements</a:t>
            </a:r>
            <a:endParaRPr lang="en-US" sz="2900" b="1" dirty="0" smtClean="0"/>
          </a:p>
          <a:p>
            <a:pPr lvl="1"/>
            <a:r>
              <a:rPr lang="en-US" sz="2900" b="1" dirty="0" smtClean="0"/>
              <a:t>Les encourage à </a:t>
            </a:r>
            <a:r>
              <a:rPr lang="en-US" sz="2900" b="1" dirty="0" err="1" smtClean="0"/>
              <a:t>agir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correctement</a:t>
            </a:r>
            <a:endParaRPr lang="en-US" sz="2900" b="1" dirty="0" smtClean="0"/>
          </a:p>
          <a:p>
            <a:pPr lvl="1"/>
            <a:endParaRPr lang="en-US" sz="2900" b="1" dirty="0" smtClean="0"/>
          </a:p>
          <a:p>
            <a:pPr lvl="1"/>
            <a:endParaRPr lang="en-US" sz="2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Effectuer</a:t>
            </a:r>
            <a:r>
              <a:rPr lang="en-US" sz="3200" b="1" dirty="0" smtClean="0"/>
              <a:t> des </a:t>
            </a:r>
            <a:r>
              <a:rPr lang="en-US" sz="3200" b="1" dirty="0" err="1" smtClean="0"/>
              <a:t>parcours</a:t>
            </a:r>
            <a:r>
              <a:rPr lang="en-US" sz="3200" b="1" dirty="0" smtClean="0"/>
              <a:t> </a:t>
            </a:r>
          </a:p>
          <a:p>
            <a:pPr>
              <a:buNone/>
            </a:pPr>
            <a:r>
              <a:rPr lang="en-US" sz="3200" b="1" dirty="0" smtClean="0"/>
              <a:t>	en </a:t>
            </a:r>
            <a:r>
              <a:rPr lang="en-US" sz="3200" b="1" dirty="0" err="1" smtClean="0"/>
              <a:t>forme</a:t>
            </a:r>
            <a:r>
              <a:rPr lang="en-US" sz="3200" b="1" dirty="0" smtClean="0"/>
              <a:t> de </a:t>
            </a:r>
            <a:r>
              <a:rPr lang="en-US" sz="4000" b="1" dirty="0" smtClean="0"/>
              <a:t>8</a:t>
            </a:r>
            <a:r>
              <a:rPr lang="en-US" sz="3200" b="1" dirty="0" smtClean="0"/>
              <a:t>  :</a:t>
            </a:r>
          </a:p>
          <a:p>
            <a:pPr>
              <a:buNone/>
            </a:pPr>
            <a:r>
              <a:rPr lang="en-US" sz="3200" b="1" dirty="0" smtClean="0"/>
              <a:t>	</a:t>
            </a:r>
          </a:p>
          <a:p>
            <a:pPr>
              <a:buNone/>
            </a:pPr>
            <a:r>
              <a:rPr lang="en-US" sz="3200" b="1" dirty="0" smtClean="0"/>
              <a:t>	Les </a:t>
            </a:r>
            <a:r>
              <a:rPr lang="en-US" sz="3200" b="1" dirty="0" err="1" smtClean="0"/>
              <a:t>déplacements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doivent</a:t>
            </a:r>
            <a:r>
              <a:rPr lang="en-US" sz="3200" b="1" dirty="0" smtClean="0"/>
              <a:t> </a:t>
            </a:r>
            <a:r>
              <a:rPr lang="en-US" sz="3200" b="1" dirty="0" err="1" smtClean="0">
                <a:latin typeface="Corbel"/>
              </a:rPr>
              <a:t>ê</a:t>
            </a:r>
            <a:r>
              <a:rPr lang="en-US" sz="3200" b="1" dirty="0" err="1" smtClean="0"/>
              <a:t>tre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planifiés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visant</a:t>
            </a:r>
            <a:r>
              <a:rPr lang="en-US" sz="3200" b="1" dirty="0" smtClean="0"/>
              <a:t> les </a:t>
            </a:r>
            <a:r>
              <a:rPr lang="en-US" sz="3200" b="1" dirty="0" err="1" smtClean="0"/>
              <a:t>endroits</a:t>
            </a:r>
            <a:r>
              <a:rPr lang="en-US" sz="3200" b="1" dirty="0" smtClean="0"/>
              <a:t> et les </a:t>
            </a:r>
            <a:r>
              <a:rPr lang="en-US" sz="3200" b="1" dirty="0" err="1" smtClean="0"/>
              <a:t>personnes</a:t>
            </a:r>
            <a:r>
              <a:rPr lang="en-US" sz="3200" b="1" dirty="0" smtClean="0"/>
              <a:t> qui </a:t>
            </a:r>
            <a:r>
              <a:rPr lang="en-US" sz="3200" b="1" dirty="0" err="1" smtClean="0"/>
              <a:t>posent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problème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Promener</a:t>
            </a:r>
            <a:r>
              <a:rPr lang="en-US" dirty="0" smtClean="0"/>
              <a:t> son regard </a:t>
            </a:r>
            <a:r>
              <a:rPr lang="en-US" dirty="0" err="1" smtClean="0"/>
              <a:t>sur</a:t>
            </a:r>
            <a:r>
              <a:rPr lang="en-US" dirty="0" smtClean="0"/>
              <a:t> les </a:t>
            </a:r>
            <a:r>
              <a:rPr lang="en-US" dirty="0" err="1" smtClean="0"/>
              <a:t>lieux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Elargir</a:t>
            </a:r>
            <a:r>
              <a:rPr lang="en-US" sz="3200" b="1" dirty="0" smtClean="0"/>
              <a:t> le “rayon de surveillance”:</a:t>
            </a:r>
          </a:p>
          <a:p>
            <a:pPr lvl="1"/>
            <a:r>
              <a:rPr lang="en-US" sz="2900" b="1" dirty="0" smtClean="0"/>
              <a:t>Les </a:t>
            </a:r>
            <a:r>
              <a:rPr lang="en-US" sz="2900" b="1" dirty="0" err="1" smtClean="0"/>
              <a:t>surveillantes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doivent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balayer</a:t>
            </a:r>
            <a:r>
              <a:rPr lang="en-US" sz="2900" b="1" dirty="0" smtClean="0"/>
              <a:t> du regard les </a:t>
            </a:r>
            <a:r>
              <a:rPr lang="en-US" sz="2900" b="1" dirty="0" err="1" smtClean="0"/>
              <a:t>endroits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éloignés</a:t>
            </a:r>
            <a:r>
              <a:rPr lang="en-US" sz="2900" b="1" dirty="0" smtClean="0"/>
              <a:t>, </a:t>
            </a:r>
            <a:r>
              <a:rPr lang="en-US" sz="2900" b="1" dirty="0" err="1" smtClean="0"/>
              <a:t>sombres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ou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cachés</a:t>
            </a:r>
            <a:endParaRPr lang="en-US" sz="2900" b="1" dirty="0" smtClean="0"/>
          </a:p>
          <a:p>
            <a:pPr lvl="1"/>
            <a:r>
              <a:rPr lang="en-US" sz="2900" b="1" dirty="0" err="1" smtClean="0"/>
              <a:t>Reconna</a:t>
            </a:r>
            <a:r>
              <a:rPr lang="en-US" sz="2900" b="1" dirty="0" err="1" smtClean="0">
                <a:latin typeface="Corbel"/>
              </a:rPr>
              <a:t>î</a:t>
            </a:r>
            <a:r>
              <a:rPr lang="en-US" sz="2900" b="1" dirty="0" err="1" smtClean="0"/>
              <a:t>tre</a:t>
            </a:r>
            <a:r>
              <a:rPr lang="en-US" sz="2900" b="1" dirty="0" smtClean="0"/>
              <a:t> les </a:t>
            </a:r>
            <a:r>
              <a:rPr lang="en-US" sz="2900" b="1" dirty="0" err="1" smtClean="0"/>
              <a:t>signes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ou</a:t>
            </a:r>
            <a:r>
              <a:rPr lang="en-US" sz="2900" b="1" dirty="0" smtClean="0"/>
              <a:t> les sons </a:t>
            </a:r>
            <a:r>
              <a:rPr lang="en-US" sz="2900" b="1" dirty="0" err="1" smtClean="0"/>
              <a:t>pouvant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indiquer</a:t>
            </a:r>
            <a:r>
              <a:rPr lang="en-US" sz="2900" b="1" dirty="0" smtClean="0"/>
              <a:t> un </a:t>
            </a:r>
            <a:r>
              <a:rPr lang="en-US" sz="2900" b="1" dirty="0" err="1" smtClean="0"/>
              <a:t>comportement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problématique</a:t>
            </a:r>
            <a:r>
              <a:rPr lang="en-US" sz="2900" b="1" dirty="0" smtClean="0"/>
              <a:t>.</a:t>
            </a:r>
          </a:p>
          <a:p>
            <a:pPr lvl="1"/>
            <a:r>
              <a:rPr lang="en-US" sz="2900" b="1" dirty="0" err="1" smtClean="0"/>
              <a:t>Réduire</a:t>
            </a:r>
            <a:r>
              <a:rPr lang="en-US" sz="2900" b="1" dirty="0" smtClean="0"/>
              <a:t> le temps passé à </a:t>
            </a:r>
            <a:r>
              <a:rPr lang="en-US" sz="2900" b="1" dirty="0" err="1" smtClean="0"/>
              <a:t>gérer</a:t>
            </a:r>
            <a:r>
              <a:rPr lang="en-US" sz="2900" b="1" dirty="0" smtClean="0"/>
              <a:t> les </a:t>
            </a:r>
            <a:r>
              <a:rPr lang="en-US" sz="2900" b="1" dirty="0" err="1" smtClean="0"/>
              <a:t>comportements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problématiques</a:t>
            </a:r>
            <a:r>
              <a:rPr lang="en-US" sz="2900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lvl="1"/>
            <a:r>
              <a:rPr lang="en-US" sz="3200" b="1" dirty="0" err="1" smtClean="0"/>
              <a:t>Ma</a:t>
            </a:r>
            <a:r>
              <a:rPr lang="en-US" sz="3200" b="1" dirty="0" err="1" smtClean="0">
                <a:latin typeface="Corbel"/>
              </a:rPr>
              <a:t>î</a:t>
            </a:r>
            <a:r>
              <a:rPr lang="en-US" sz="3200" b="1" dirty="0" err="1" smtClean="0"/>
              <a:t>ntenir</a:t>
            </a:r>
            <a:r>
              <a:rPr lang="en-US" sz="3200" b="1" dirty="0" smtClean="0"/>
              <a:t> tout le temps un </a:t>
            </a:r>
            <a:r>
              <a:rPr lang="en-US" sz="3200" b="1" dirty="0" err="1" smtClean="0"/>
              <a:t>mouvement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visuel</a:t>
            </a:r>
            <a:r>
              <a:rPr lang="en-US" sz="3200" b="1" dirty="0" smtClean="0"/>
              <a:t> constant.</a:t>
            </a:r>
          </a:p>
          <a:p>
            <a:pPr lvl="1"/>
            <a:r>
              <a:rPr lang="en-US" sz="3200" b="1" dirty="0" err="1" smtClean="0"/>
              <a:t>Pr</a:t>
            </a:r>
            <a:r>
              <a:rPr lang="en-US" sz="3200" b="1" dirty="0" err="1" smtClean="0">
                <a:latin typeface="Corbel"/>
              </a:rPr>
              <a:t>ê</a:t>
            </a:r>
            <a:r>
              <a:rPr lang="en-US" sz="3200" b="1" dirty="0" err="1" smtClean="0"/>
              <a:t>ter</a:t>
            </a:r>
            <a:r>
              <a:rPr lang="en-US" sz="3200" b="1" dirty="0" smtClean="0"/>
              <a:t> attention aux indices </a:t>
            </a:r>
            <a:r>
              <a:rPr lang="en-US" sz="3200" b="1" dirty="0" err="1" smtClean="0"/>
              <a:t>visuels</a:t>
            </a:r>
            <a:r>
              <a:rPr lang="en-US" sz="3200" b="1" dirty="0" smtClean="0"/>
              <a:t> de </a:t>
            </a:r>
            <a:r>
              <a:rPr lang="en-US" sz="3200" b="1" dirty="0" err="1" smtClean="0"/>
              <a:t>problèmes</a:t>
            </a:r>
            <a:r>
              <a:rPr lang="en-US" sz="3200" b="1" dirty="0" smtClean="0"/>
              <a:t> de </a:t>
            </a:r>
            <a:r>
              <a:rPr lang="en-US" sz="3200" b="1" dirty="0" err="1" smtClean="0"/>
              <a:t>comportement</a:t>
            </a:r>
            <a:endParaRPr lang="en-US" sz="3200" b="1" dirty="0" smtClean="0"/>
          </a:p>
          <a:p>
            <a:pPr lvl="1"/>
            <a:r>
              <a:rPr lang="en-US" sz="3200" b="1" dirty="0" smtClean="0"/>
              <a:t>Observer le </a:t>
            </a:r>
            <a:r>
              <a:rPr lang="en-US" sz="3200" b="1" dirty="0" err="1" smtClean="0"/>
              <a:t>comportement</a:t>
            </a:r>
            <a:r>
              <a:rPr lang="en-US" sz="3200" b="1" dirty="0" smtClean="0"/>
              <a:t> et non </a:t>
            </a:r>
            <a:r>
              <a:rPr lang="en-US" sz="3200" b="1" dirty="0" err="1" smtClean="0"/>
              <a:t>seulement</a:t>
            </a:r>
            <a:r>
              <a:rPr lang="en-US" sz="3200" b="1" dirty="0" smtClean="0"/>
              <a:t> le </a:t>
            </a:r>
            <a:r>
              <a:rPr lang="en-US" sz="3200" b="1" dirty="0" err="1" smtClean="0"/>
              <a:t>jeu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l’apparence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/>
            <a:r>
              <a:rPr lang="en-US" sz="3200" b="1" dirty="0" smtClean="0"/>
              <a:t>Observer: </a:t>
            </a:r>
            <a:r>
              <a:rPr lang="en-US" sz="3200" b="1" dirty="0" err="1" smtClean="0"/>
              <a:t>gestes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brusques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montrer</a:t>
            </a:r>
            <a:r>
              <a:rPr lang="en-US" sz="3200" b="1" dirty="0" smtClean="0"/>
              <a:t> son </a:t>
            </a:r>
            <a:r>
              <a:rPr lang="en-US" sz="3200" b="1" dirty="0" err="1" smtClean="0"/>
              <a:t>poing</a:t>
            </a:r>
            <a:r>
              <a:rPr lang="en-US" sz="3200" b="1" dirty="0" smtClean="0"/>
              <a:t>, se </a:t>
            </a:r>
            <a:r>
              <a:rPr lang="en-US" sz="3200" b="1" dirty="0" err="1" smtClean="0"/>
              <a:t>sauver</a:t>
            </a:r>
            <a:r>
              <a:rPr lang="en-US" sz="3200" b="1" dirty="0" smtClean="0"/>
              <a:t> en courant,…</a:t>
            </a:r>
          </a:p>
          <a:p>
            <a:pPr lvl="1"/>
            <a:r>
              <a:rPr lang="en-US" sz="3200" b="1" dirty="0" err="1" smtClean="0"/>
              <a:t>Etre</a:t>
            </a:r>
            <a:r>
              <a:rPr lang="en-US" sz="3200" b="1" dirty="0" smtClean="0"/>
              <a:t> à </a:t>
            </a:r>
            <a:r>
              <a:rPr lang="en-US" sz="3200" b="1" dirty="0" err="1" smtClean="0"/>
              <a:t>l’écoute</a:t>
            </a:r>
            <a:r>
              <a:rPr lang="en-US" sz="3200" b="1" dirty="0" smtClean="0"/>
              <a:t>: tons de </a:t>
            </a:r>
            <a:r>
              <a:rPr lang="en-US" sz="3200" b="1" dirty="0" err="1" smtClean="0"/>
              <a:t>voix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colériques</a:t>
            </a:r>
            <a:r>
              <a:rPr lang="en-US" sz="3200" b="1" dirty="0" smtClean="0"/>
              <a:t>, chicanes, </a:t>
            </a:r>
            <a:r>
              <a:rPr lang="en-US" sz="3200" b="1" dirty="0" err="1" smtClean="0"/>
              <a:t>ordres</a:t>
            </a:r>
            <a:r>
              <a:rPr lang="en-US" sz="3200" b="1" dirty="0" smtClean="0"/>
              <a:t>,…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Etablir</a:t>
            </a:r>
            <a:r>
              <a:rPr lang="en-US" dirty="0" smtClean="0"/>
              <a:t> un contact </a:t>
            </a:r>
            <a:r>
              <a:rPr lang="en-US" dirty="0" err="1" smtClean="0"/>
              <a:t>positif</a:t>
            </a:r>
            <a:r>
              <a:rPr lang="en-US" dirty="0" smtClean="0"/>
              <a:t> avec les </a:t>
            </a:r>
            <a:r>
              <a:rPr lang="en-US" dirty="0" err="1" smtClean="0"/>
              <a:t>eleves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/>
              <a:t>Porter attention </a:t>
            </a:r>
            <a:r>
              <a:rPr lang="en-US" sz="3200" b="1" dirty="0" err="1" smtClean="0"/>
              <a:t>sur</a:t>
            </a:r>
            <a:r>
              <a:rPr lang="en-US" sz="3200" b="1" dirty="0" smtClean="0"/>
              <a:t> les </a:t>
            </a:r>
            <a:r>
              <a:rPr lang="en-US" sz="3200" b="1" dirty="0" err="1" smtClean="0"/>
              <a:t>comportements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positifs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accro</a:t>
            </a:r>
            <a:r>
              <a:rPr lang="en-US" sz="3200" b="1" dirty="0" err="1" smtClean="0">
                <a:latin typeface="Corbel"/>
              </a:rPr>
              <a:t>î</a:t>
            </a:r>
            <a:r>
              <a:rPr lang="en-US" sz="3200" b="1" dirty="0" err="1" smtClean="0"/>
              <a:t>t</a:t>
            </a:r>
            <a:r>
              <a:rPr lang="en-US" sz="3200" b="1" dirty="0" smtClean="0"/>
              <a:t> la </a:t>
            </a:r>
            <a:r>
              <a:rPr lang="en-US" sz="3200" b="1" dirty="0" err="1" smtClean="0"/>
              <a:t>possibilité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qu’ils</a:t>
            </a:r>
            <a:r>
              <a:rPr lang="en-US" sz="3200" b="1" dirty="0" smtClean="0"/>
              <a:t> se </a:t>
            </a:r>
            <a:r>
              <a:rPr lang="en-US" sz="3200" b="1" dirty="0" err="1" smtClean="0"/>
              <a:t>produisent</a:t>
            </a:r>
            <a:endParaRPr lang="en-US" sz="3200" b="1" dirty="0" smtClean="0"/>
          </a:p>
          <a:p>
            <a:r>
              <a:rPr lang="en-US" sz="3200" b="1" dirty="0" smtClean="0"/>
              <a:t>Adopter un </a:t>
            </a:r>
            <a:r>
              <a:rPr lang="en-US" sz="3200" b="1" dirty="0" err="1" smtClean="0"/>
              <a:t>comportement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serviable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ouvert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bienveillant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confiant</a:t>
            </a:r>
            <a:r>
              <a:rPr lang="en-US" sz="3200" b="1" dirty="0" smtClean="0"/>
              <a:t> et </a:t>
            </a:r>
            <a:r>
              <a:rPr lang="en-US" sz="3200" b="1" dirty="0" err="1" smtClean="0"/>
              <a:t>respectueux</a:t>
            </a:r>
            <a:r>
              <a:rPr lang="en-US" sz="3200" b="1" dirty="0" smtClean="0"/>
              <a:t>.</a:t>
            </a:r>
          </a:p>
          <a:p>
            <a:r>
              <a:rPr lang="en-US" sz="3200" b="1" dirty="0" err="1" smtClean="0"/>
              <a:t>C’est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l’occasion</a:t>
            </a:r>
            <a:r>
              <a:rPr lang="en-US" sz="3200" b="1" dirty="0" smtClean="0"/>
              <a:t> de faire des “corrections par anticipation”.</a:t>
            </a:r>
          </a:p>
          <a:p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516</TotalTime>
  <Words>490</Words>
  <Application>Microsoft Office PowerPoint</Application>
  <PresentationFormat>On-screen Show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Opulent</vt:lpstr>
      <vt:lpstr>La surveillance active</vt:lpstr>
      <vt:lpstr>la surveillance active</vt:lpstr>
      <vt:lpstr>Une surveillance active NECESSITE:</vt:lpstr>
      <vt:lpstr>Le  déplacement  constant:</vt:lpstr>
      <vt:lpstr>PowerPoint Presentation</vt:lpstr>
      <vt:lpstr>Promener son regard sur les lieux</vt:lpstr>
      <vt:lpstr>PowerPoint Presentation</vt:lpstr>
      <vt:lpstr>PowerPoint Presentation</vt:lpstr>
      <vt:lpstr>Etablir un contact positif avec les eleves:</vt:lpstr>
      <vt:lpstr>Le renforcement positif:</vt:lpstr>
      <vt:lpstr>PowerPoint Presentation</vt:lpstr>
      <vt:lpstr>L’ education des habiletes sociales:</vt:lpstr>
      <vt:lpstr>PowerPoint Presentation</vt:lpstr>
      <vt:lpstr>L’application immediate des consequences des comportements negatifs: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surveillance active</dc:title>
  <dc:creator>acer</dc:creator>
  <cp:lastModifiedBy>user</cp:lastModifiedBy>
  <cp:revision>51</cp:revision>
  <dcterms:created xsi:type="dcterms:W3CDTF">2013-11-20T07:25:36Z</dcterms:created>
  <dcterms:modified xsi:type="dcterms:W3CDTF">2013-12-20T11:48:01Z</dcterms:modified>
</cp:coreProperties>
</file>